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787BE-5103-6AEC-683A-F7027CD34535}" v="222" dt="2022-06-07T09:11:31.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3484" autoAdjust="0"/>
  </p:normalViewPr>
  <p:slideViewPr>
    <p:cSldViewPr snapToGrid="0">
      <p:cViewPr varScale="1">
        <p:scale>
          <a:sx n="67" d="100"/>
          <a:sy n="67" d="100"/>
        </p:scale>
        <p:origin x="1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Thompson" userId="S::ethompson@manorfield.embracemat.org::b1a54474-f2bb-4276-b06f-5a797d7f13e1" providerId="AD" clId="Web-{00696C40-AA87-99E4-B627-71628B6E4427}"/>
    <pc:docChg chg="modSld">
      <pc:chgData name="Ellen Thompson" userId="S::ethompson@manorfield.embracemat.org::b1a54474-f2bb-4276-b06f-5a797d7f13e1" providerId="AD" clId="Web-{00696C40-AA87-99E4-B627-71628B6E4427}" dt="2022-06-09T13:33:32.882" v="3"/>
      <pc:docMkLst>
        <pc:docMk/>
      </pc:docMkLst>
      <pc:sldChg chg="modNotes">
        <pc:chgData name="Ellen Thompson" userId="S::ethompson@manorfield.embracemat.org::b1a54474-f2bb-4276-b06f-5a797d7f13e1" providerId="AD" clId="Web-{00696C40-AA87-99E4-B627-71628B6E4427}" dt="2022-06-09T13:33:17.053" v="0"/>
        <pc:sldMkLst>
          <pc:docMk/>
          <pc:sldMk cId="3706408568" sldId="257"/>
        </pc:sldMkLst>
      </pc:sldChg>
      <pc:sldChg chg="modNotes">
        <pc:chgData name="Ellen Thompson" userId="S::ethompson@manorfield.embracemat.org::b1a54474-f2bb-4276-b06f-5a797d7f13e1" providerId="AD" clId="Web-{00696C40-AA87-99E4-B627-71628B6E4427}" dt="2022-06-09T13:33:20.663" v="1"/>
        <pc:sldMkLst>
          <pc:docMk/>
          <pc:sldMk cId="23446097" sldId="258"/>
        </pc:sldMkLst>
      </pc:sldChg>
      <pc:sldChg chg="modNotes">
        <pc:chgData name="Ellen Thompson" userId="S::ethompson@manorfield.embracemat.org::b1a54474-f2bb-4276-b06f-5a797d7f13e1" providerId="AD" clId="Web-{00696C40-AA87-99E4-B627-71628B6E4427}" dt="2022-06-09T13:33:24.210" v="2"/>
        <pc:sldMkLst>
          <pc:docMk/>
          <pc:sldMk cId="3310697779" sldId="259"/>
        </pc:sldMkLst>
      </pc:sldChg>
      <pc:sldChg chg="modNotes">
        <pc:chgData name="Ellen Thompson" userId="S::ethompson@manorfield.embracemat.org::b1a54474-f2bb-4276-b06f-5a797d7f13e1" providerId="AD" clId="Web-{00696C40-AA87-99E4-B627-71628B6E4427}" dt="2022-06-09T13:33:32.882" v="3"/>
        <pc:sldMkLst>
          <pc:docMk/>
          <pc:sldMk cId="2306226584"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D8EEE-AC44-48FC-AF25-D33ECCB3C0A2}" type="datetimeFigureOut">
              <a:rPr lang="en-GB" smtClean="0"/>
              <a:t>09/06/2022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1548E-FCB6-4790-BF3B-C56BDD13D89D}" type="slidenum">
              <a:rPr lang="en-GB" smtClean="0"/>
              <a:t>‹#›</a:t>
            </a:fld>
            <a:endParaRPr lang="en-GB"/>
          </a:p>
        </p:txBody>
      </p:sp>
    </p:spTree>
    <p:extLst>
      <p:ext uri="{BB962C8B-B14F-4D97-AF65-F5344CB8AC3E}">
        <p14:creationId xmlns:p14="http://schemas.microsoft.com/office/powerpoint/2010/main" val="243479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5701548E-FCB6-4790-BF3B-C56BDD13D89D}" type="slidenum">
              <a:rPr lang="en-GB" smtClean="0"/>
              <a:t>2</a:t>
            </a:fld>
            <a:endParaRPr lang="en-GB"/>
          </a:p>
        </p:txBody>
      </p:sp>
    </p:spTree>
    <p:extLst>
      <p:ext uri="{BB962C8B-B14F-4D97-AF65-F5344CB8AC3E}">
        <p14:creationId xmlns:p14="http://schemas.microsoft.com/office/powerpoint/2010/main" val="385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5701548E-FCB6-4790-BF3B-C56BDD13D89D}" type="slidenum">
              <a:rPr lang="en-GB" smtClean="0"/>
              <a:t>3</a:t>
            </a:fld>
            <a:endParaRPr lang="en-GB"/>
          </a:p>
        </p:txBody>
      </p:sp>
    </p:spTree>
    <p:extLst>
      <p:ext uri="{BB962C8B-B14F-4D97-AF65-F5344CB8AC3E}">
        <p14:creationId xmlns:p14="http://schemas.microsoft.com/office/powerpoint/2010/main" val="418993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5701548E-FCB6-4790-BF3B-C56BDD13D89D}" type="slidenum">
              <a:rPr lang="en-GB" smtClean="0"/>
              <a:t>4</a:t>
            </a:fld>
            <a:endParaRPr lang="en-GB"/>
          </a:p>
        </p:txBody>
      </p:sp>
    </p:spTree>
    <p:extLst>
      <p:ext uri="{BB962C8B-B14F-4D97-AF65-F5344CB8AC3E}">
        <p14:creationId xmlns:p14="http://schemas.microsoft.com/office/powerpoint/2010/main" val="391151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1548E-FCB6-4790-BF3B-C56BDD13D89D}" type="slidenum">
              <a:rPr lang="en-GB" smtClean="0"/>
              <a:t>7</a:t>
            </a:fld>
            <a:endParaRPr lang="en-GB"/>
          </a:p>
        </p:txBody>
      </p:sp>
    </p:spTree>
    <p:extLst>
      <p:ext uri="{BB962C8B-B14F-4D97-AF65-F5344CB8AC3E}">
        <p14:creationId xmlns:p14="http://schemas.microsoft.com/office/powerpoint/2010/main" val="281379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speak to the children too about these questions – these will be addressed</a:t>
            </a:r>
            <a:r>
              <a:rPr lang="en-US" baseline="0" dirty="0"/>
              <a:t> in the transition project but also as they occur in everyday conversation with children.</a:t>
            </a:r>
            <a:endParaRPr lang="en-GB" dirty="0"/>
          </a:p>
        </p:txBody>
      </p:sp>
      <p:sp>
        <p:nvSpPr>
          <p:cNvPr id="4" name="Slide Number Placeholder 3"/>
          <p:cNvSpPr>
            <a:spLocks noGrp="1"/>
          </p:cNvSpPr>
          <p:nvPr>
            <p:ph type="sldNum" sz="quarter" idx="10"/>
          </p:nvPr>
        </p:nvSpPr>
        <p:spPr/>
        <p:txBody>
          <a:bodyPr/>
          <a:lstStyle/>
          <a:p>
            <a:fld id="{5701548E-FCB6-4790-BF3B-C56BDD13D89D}" type="slidenum">
              <a:rPr lang="en-GB" smtClean="0"/>
              <a:t>10</a:t>
            </a:fld>
            <a:endParaRPr lang="en-GB"/>
          </a:p>
        </p:txBody>
      </p:sp>
    </p:spTree>
    <p:extLst>
      <p:ext uri="{BB962C8B-B14F-4D97-AF65-F5344CB8AC3E}">
        <p14:creationId xmlns:p14="http://schemas.microsoft.com/office/powerpoint/2010/main" val="411671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5701548E-FCB6-4790-BF3B-C56BDD13D89D}" type="slidenum">
              <a:rPr lang="en-GB" smtClean="0"/>
              <a:t>11</a:t>
            </a:fld>
            <a:endParaRPr lang="en-GB"/>
          </a:p>
        </p:txBody>
      </p:sp>
    </p:spTree>
    <p:extLst>
      <p:ext uri="{BB962C8B-B14F-4D97-AF65-F5344CB8AC3E}">
        <p14:creationId xmlns:p14="http://schemas.microsoft.com/office/powerpoint/2010/main" val="3334243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6/9/2022</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6/9/2022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brockington.leics.sch.uk/parents/year-6-transition-2/" TargetMode="External"/><Relationship Id="rId3" Type="http://schemas.openxmlformats.org/officeDocument/2006/relationships/hyperlink" Target="https://www.lutterworthcollege.com/KS3/Induction/" TargetMode="External"/><Relationship Id="rId7" Type="http://schemas.openxmlformats.org/officeDocument/2006/relationships/hyperlink" Target="https://thomasestley.org.uk/year-6-pupil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saint-martins.net/year-6-transition.html" TargetMode="External"/><Relationship Id="rId5" Type="http://schemas.openxmlformats.org/officeDocument/2006/relationships/hyperlink" Target="https://cdn.realsmart.co.uk/c5f22c7112225911383ee95c107f8710/uploads/2021/06/22114040/2021-Year-6-Transition-Booklet.pdf" TargetMode="External"/><Relationship Id="rId4" Type="http://schemas.openxmlformats.org/officeDocument/2006/relationships/hyperlink" Target="https://www.hinckleyacademy.co.uk/page/?title=Transition+2021&amp;pid=48"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articles/z7b9scw"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happymaps.co.uk/age-group/secondary-school-and-young-adult/" TargetMode="External"/><Relationship Id="rId2" Type="http://schemas.openxmlformats.org/officeDocument/2006/relationships/hyperlink" Target="https://www.youngminds.org.uk/professional/resources/supporting-school-transitions/"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Year 6 transition meeting</a:t>
            </a:r>
            <a:endParaRPr lang="en-GB" dirty="0"/>
          </a:p>
        </p:txBody>
      </p:sp>
      <p:sp>
        <p:nvSpPr>
          <p:cNvPr id="3" name="Subtitle 2"/>
          <p:cNvSpPr>
            <a:spLocks noGrp="1"/>
          </p:cNvSpPr>
          <p:nvPr>
            <p:ph type="subTitle" idx="1"/>
          </p:nvPr>
        </p:nvSpPr>
        <p:spPr/>
        <p:txBody>
          <a:bodyPr/>
          <a:lstStyle/>
          <a:p>
            <a:r>
              <a:rPr lang="en-US" dirty="0"/>
              <a:t>For Parents/</a:t>
            </a:r>
            <a:r>
              <a:rPr lang="en-US" dirty="0" err="1"/>
              <a:t>Carers</a:t>
            </a:r>
            <a:endParaRPr lang="en-GB" dirty="0"/>
          </a:p>
        </p:txBody>
      </p:sp>
    </p:spTree>
    <p:extLst>
      <p:ext uri="{BB962C8B-B14F-4D97-AF65-F5344CB8AC3E}">
        <p14:creationId xmlns:p14="http://schemas.microsoft.com/office/powerpoint/2010/main" val="444063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 &amp; A session</a:t>
            </a:r>
            <a:endParaRPr lang="en-GB" dirty="0"/>
          </a:p>
        </p:txBody>
      </p:sp>
      <p:sp>
        <p:nvSpPr>
          <p:cNvPr id="3" name="Content Placeholder 2"/>
          <p:cNvSpPr>
            <a:spLocks noGrp="1"/>
          </p:cNvSpPr>
          <p:nvPr>
            <p:ph sz="quarter" idx="13"/>
          </p:nvPr>
        </p:nvSpPr>
        <p:spPr/>
        <p:txBody>
          <a:bodyPr>
            <a:normAutofit fontScale="62500" lnSpcReduction="20000"/>
          </a:bodyPr>
          <a:lstStyle/>
          <a:p>
            <a:pPr marL="0" indent="0">
              <a:buNone/>
            </a:pPr>
            <a:r>
              <a:rPr lang="en-US" sz="2900" b="1" cap="none" dirty="0">
                <a:latin typeface="Calibri"/>
                <a:cs typeface="Calibri"/>
                <a:hlinkClick r:id="rId3">
                  <a:extLst>
                    <a:ext uri="{A12FA001-AC4F-418D-AE19-62706E023703}">
                      <ahyp:hlinkClr xmlns:ahyp="http://schemas.microsoft.com/office/drawing/2018/hyperlinkcolor" xmlns="" val="tx"/>
                    </a:ext>
                  </a:extLst>
                </a:hlinkClick>
              </a:rPr>
              <a:t>All local schools have pages on their websites proving key information:</a:t>
            </a:r>
            <a:endParaRPr lang="en-GB" sz="2900" b="1" cap="none" dirty="0">
              <a:latin typeface="Calibri"/>
              <a:cs typeface="Calibri"/>
              <a:hlinkClick r:id="rId3">
                <a:extLst>
                  <a:ext uri="{A12FA001-AC4F-418D-AE19-62706E023703}">
                    <ahyp:hlinkClr xmlns:ahyp="http://schemas.microsoft.com/office/drawing/2018/hyperlinkcolor" xmlns="" val="tx"/>
                  </a:ext>
                </a:extLst>
              </a:hlinkClick>
            </a:endParaRPr>
          </a:p>
          <a:p>
            <a:r>
              <a:rPr lang="en-GB" cap="non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Https://www.Lutterworthcollege.Com/KS3/induction/</a:t>
            </a:r>
            <a:endParaRPr lang="en-GB" cap="none" dirty="0">
              <a:latin typeface="Calibri" panose="020F0502020204030204" pitchFamily="34" charset="0"/>
              <a:cs typeface="Calibri" panose="020F0502020204030204" pitchFamily="34" charset="0"/>
            </a:endParaRPr>
          </a:p>
          <a:p>
            <a:r>
              <a:rPr lang="en-GB" cap="none" dirty="0">
                <a:latin typeface="Calibri" panose="020F0502020204030204" pitchFamily="34" charset="0"/>
                <a:cs typeface="Calibri" panose="020F0502020204030204" pitchFamily="34" charset="0"/>
                <a:hlinkClick r:id="rId4"/>
              </a:rPr>
              <a:t>Https://www.Hinckleyacademy.Co.Uk/page/?Title=transition+2021&amp;pid=48</a:t>
            </a:r>
            <a:endParaRPr lang="en-GB" cap="none" dirty="0">
              <a:latin typeface="Calibri" panose="020F0502020204030204" pitchFamily="34" charset="0"/>
              <a:cs typeface="Calibri" panose="020F0502020204030204" pitchFamily="34" charset="0"/>
            </a:endParaRPr>
          </a:p>
          <a:p>
            <a:r>
              <a:rPr lang="en-GB" cap="none" dirty="0">
                <a:latin typeface="Calibri" panose="020F0502020204030204" pitchFamily="34" charset="0"/>
                <a:cs typeface="Calibri" panose="020F0502020204030204" pitchFamily="34" charset="0"/>
                <a:hlinkClick r:id="rId5"/>
              </a:rPr>
              <a:t>Https://cdn.Realsmart.Co.Uk/c5f22c7112225911383ee95c107f8710/uploads/2021/06/22114040/2021-year-6-transition-booklet.Pdf</a:t>
            </a:r>
            <a:endParaRPr lang="en-GB" cap="none" dirty="0">
              <a:latin typeface="Calibri" panose="020F0502020204030204" pitchFamily="34" charset="0"/>
              <a:cs typeface="Calibri" panose="020F0502020204030204" pitchFamily="34" charset="0"/>
            </a:endParaRPr>
          </a:p>
          <a:p>
            <a:r>
              <a:rPr lang="en-GB" cap="none" dirty="0">
                <a:latin typeface="Calibri" panose="020F0502020204030204" pitchFamily="34" charset="0"/>
                <a:cs typeface="Calibri" panose="020F0502020204030204" pitchFamily="34" charset="0"/>
                <a:hlinkClick r:id="rId6"/>
              </a:rPr>
              <a:t>Https://www.Saint-martins.Net/year-6-transition.Html</a:t>
            </a:r>
            <a:endParaRPr lang="en-GB" cap="none" dirty="0">
              <a:latin typeface="Calibri" panose="020F0502020204030204" pitchFamily="34" charset="0"/>
              <a:cs typeface="Calibri" panose="020F0502020204030204" pitchFamily="34" charset="0"/>
            </a:endParaRPr>
          </a:p>
          <a:p>
            <a:r>
              <a:rPr lang="en-GB" cap="none" dirty="0">
                <a:latin typeface="Calibri" panose="020F0502020204030204" pitchFamily="34" charset="0"/>
                <a:cs typeface="Calibri" panose="020F0502020204030204" pitchFamily="34" charset="0"/>
                <a:hlinkClick r:id="rId7"/>
              </a:rPr>
              <a:t>Https://thomasestley.Org.Uk/year-6-pupils</a:t>
            </a:r>
            <a:endParaRPr lang="en-GB" cap="none" dirty="0">
              <a:latin typeface="Calibri" panose="020F0502020204030204" pitchFamily="34" charset="0"/>
              <a:cs typeface="Calibri" panose="020F0502020204030204" pitchFamily="34" charset="0"/>
            </a:endParaRPr>
          </a:p>
          <a:p>
            <a:r>
              <a:rPr lang="en-GB" cap="none" dirty="0">
                <a:latin typeface="Calibri" panose="020F0502020204030204" pitchFamily="34" charset="0"/>
                <a:cs typeface="Calibri" panose="020F0502020204030204" pitchFamily="34" charset="0"/>
                <a:hlinkClick r:id="rId8"/>
              </a:rPr>
              <a:t>Https://www.Brockington.Leics.Sch.Uk/parents/year-6-transition-2/</a:t>
            </a:r>
            <a:endParaRPr lang="en-GB" cap="none" dirty="0">
              <a:latin typeface="Calibri" panose="020F0502020204030204" pitchFamily="34" charset="0"/>
              <a:cs typeface="Calibri" panose="020F0502020204030204" pitchFamily="34" charset="0"/>
            </a:endParaRPr>
          </a:p>
          <a:p>
            <a:endParaRPr lang="en-GB" cap="none" dirty="0">
              <a:latin typeface="Calibri" panose="020F0502020204030204" pitchFamily="34" charset="0"/>
              <a:cs typeface="Calibri" panose="020F0502020204030204" pitchFamily="34" charset="0"/>
            </a:endParaRPr>
          </a:p>
        </p:txBody>
      </p:sp>
      <p:sp>
        <p:nvSpPr>
          <p:cNvPr id="4" name="Content Placeholder 3"/>
          <p:cNvSpPr>
            <a:spLocks noGrp="1"/>
          </p:cNvSpPr>
          <p:nvPr>
            <p:ph sz="quarter" idx="14"/>
          </p:nvPr>
        </p:nvSpPr>
        <p:spPr/>
        <p:txBody>
          <a:bodyPr>
            <a:normAutofit fontScale="55000" lnSpcReduction="20000"/>
          </a:bodyPr>
          <a:lstStyle/>
          <a:p>
            <a:pPr marL="0" indent="0">
              <a:spcBef>
                <a:spcPts val="0"/>
              </a:spcBef>
              <a:buNone/>
            </a:pPr>
            <a:r>
              <a:rPr lang="en-US" sz="3300" b="1" cap="none" dirty="0">
                <a:latin typeface="Calibri" panose="020F0502020204030204" pitchFamily="34" charset="0"/>
                <a:cs typeface="Calibri" panose="020F0502020204030204" pitchFamily="34" charset="0"/>
              </a:rPr>
              <a:t>What your children are asking:</a:t>
            </a:r>
          </a:p>
          <a:p>
            <a:pPr>
              <a:spcBef>
                <a:spcPts val="0"/>
              </a:spcBef>
            </a:pPr>
            <a:r>
              <a:rPr lang="en-GB" sz="2500" cap="none" dirty="0">
                <a:latin typeface="Calibri" panose="020F0502020204030204" pitchFamily="34" charset="0"/>
                <a:cs typeface="Calibri" panose="020F0502020204030204" pitchFamily="34" charset="0"/>
              </a:rPr>
              <a:t>How many lessons do we have in a day?</a:t>
            </a:r>
          </a:p>
          <a:p>
            <a:pPr>
              <a:spcBef>
                <a:spcPts val="0"/>
              </a:spcBef>
            </a:pPr>
            <a:r>
              <a:rPr lang="en-GB" sz="2500" cap="none" dirty="0">
                <a:latin typeface="Calibri" panose="020F0502020204030204" pitchFamily="34" charset="0"/>
                <a:cs typeface="Calibri" panose="020F0502020204030204" pitchFamily="34" charset="0"/>
              </a:rPr>
              <a:t>Do you get a timetable to tell you what lesson you have next?</a:t>
            </a:r>
          </a:p>
          <a:p>
            <a:pPr>
              <a:spcBef>
                <a:spcPts val="0"/>
              </a:spcBef>
            </a:pPr>
            <a:r>
              <a:rPr lang="en-GB" sz="2500" cap="none" dirty="0">
                <a:latin typeface="Calibri" panose="020F0502020204030204" pitchFamily="34" charset="0"/>
                <a:cs typeface="Calibri" panose="020F0502020204030204" pitchFamily="34" charset="0"/>
              </a:rPr>
              <a:t>Is the food good?</a:t>
            </a:r>
          </a:p>
          <a:p>
            <a:pPr>
              <a:spcBef>
                <a:spcPts val="0"/>
              </a:spcBef>
            </a:pPr>
            <a:r>
              <a:rPr lang="en-GB" sz="2500" cap="none" dirty="0">
                <a:latin typeface="Calibri" panose="020F0502020204030204" pitchFamily="34" charset="0"/>
                <a:cs typeface="Calibri" panose="020F0502020204030204" pitchFamily="34" charset="0"/>
              </a:rPr>
              <a:t>What if I am bullied? What do I do?</a:t>
            </a:r>
          </a:p>
          <a:p>
            <a:pPr>
              <a:spcBef>
                <a:spcPts val="0"/>
              </a:spcBef>
            </a:pPr>
            <a:r>
              <a:rPr lang="en-GB" sz="2500" cap="none" dirty="0">
                <a:latin typeface="Calibri" panose="020F0502020204030204" pitchFamily="34" charset="0"/>
                <a:cs typeface="Calibri" panose="020F0502020204030204" pitchFamily="34" charset="0"/>
              </a:rPr>
              <a:t>Is it a good school?</a:t>
            </a:r>
          </a:p>
          <a:p>
            <a:pPr>
              <a:spcBef>
                <a:spcPts val="0"/>
              </a:spcBef>
            </a:pPr>
            <a:r>
              <a:rPr lang="en-GB" sz="2500" cap="none" dirty="0">
                <a:latin typeface="Calibri" panose="020F0502020204030204" pitchFamily="34" charset="0"/>
                <a:cs typeface="Calibri" panose="020F0502020204030204" pitchFamily="34" charset="0"/>
              </a:rPr>
              <a:t>What lessons will I have?</a:t>
            </a:r>
          </a:p>
          <a:p>
            <a:pPr>
              <a:spcBef>
                <a:spcPts val="0"/>
              </a:spcBef>
            </a:pPr>
            <a:r>
              <a:rPr lang="en-GB" sz="2500" cap="none" dirty="0">
                <a:latin typeface="Calibri" panose="020F0502020204030204" pitchFamily="34" charset="0"/>
                <a:cs typeface="Calibri" panose="020F0502020204030204" pitchFamily="34" charset="0"/>
              </a:rPr>
              <a:t>What time does the bus leave? </a:t>
            </a:r>
          </a:p>
          <a:p>
            <a:pPr>
              <a:spcBef>
                <a:spcPts val="0"/>
              </a:spcBef>
            </a:pPr>
            <a:r>
              <a:rPr lang="en-GB" sz="2500" cap="none" dirty="0">
                <a:latin typeface="Calibri" panose="020F0502020204030204" pitchFamily="34" charset="0"/>
                <a:cs typeface="Calibri" panose="020F0502020204030204" pitchFamily="34" charset="0"/>
              </a:rPr>
              <a:t>What if I miss the bus? </a:t>
            </a:r>
          </a:p>
          <a:p>
            <a:pPr>
              <a:spcBef>
                <a:spcPts val="0"/>
              </a:spcBef>
            </a:pPr>
            <a:r>
              <a:rPr lang="en-GB" sz="2500" cap="none" dirty="0">
                <a:latin typeface="Calibri" panose="020F0502020204030204" pitchFamily="34" charset="0"/>
                <a:cs typeface="Calibri" panose="020F0502020204030204" pitchFamily="34" charset="0"/>
              </a:rPr>
              <a:t>Will we be told off for being late on our first day?</a:t>
            </a:r>
          </a:p>
          <a:p>
            <a:pPr>
              <a:spcBef>
                <a:spcPts val="0"/>
              </a:spcBef>
            </a:pPr>
            <a:r>
              <a:rPr lang="en-GB" sz="2500" cap="none" dirty="0">
                <a:latin typeface="Calibri" panose="020F0502020204030204" pitchFamily="34" charset="0"/>
                <a:cs typeface="Calibri" panose="020F0502020204030204" pitchFamily="34" charset="0"/>
              </a:rPr>
              <a:t>What will happen if you’re late but it’s not your fault?</a:t>
            </a:r>
          </a:p>
          <a:p>
            <a:pPr>
              <a:spcBef>
                <a:spcPts val="0"/>
              </a:spcBef>
            </a:pPr>
            <a:r>
              <a:rPr lang="en-GB" sz="2500" cap="none" dirty="0">
                <a:latin typeface="Calibri" panose="020F0502020204030204" pitchFamily="34" charset="0"/>
                <a:cs typeface="Calibri" panose="020F0502020204030204" pitchFamily="34" charset="0"/>
              </a:rPr>
              <a:t>How will I find my way round?</a:t>
            </a:r>
          </a:p>
          <a:p>
            <a:pPr>
              <a:spcBef>
                <a:spcPts val="0"/>
              </a:spcBef>
            </a:pPr>
            <a:r>
              <a:rPr lang="en-GB" sz="2500" cap="none" dirty="0">
                <a:latin typeface="Calibri" panose="020F0502020204030204" pitchFamily="34" charset="0"/>
                <a:cs typeface="Calibri" panose="020F0502020204030204" pitchFamily="34" charset="0"/>
              </a:rPr>
              <a:t>How do you read a map?</a:t>
            </a:r>
          </a:p>
          <a:p>
            <a:pPr>
              <a:spcBef>
                <a:spcPts val="0"/>
              </a:spcBef>
            </a:pPr>
            <a:r>
              <a:rPr lang="en-GB" sz="2500" cap="none" dirty="0">
                <a:latin typeface="Calibri" panose="020F0502020204030204" pitchFamily="34" charset="0"/>
                <a:cs typeface="Calibri" panose="020F0502020204030204" pitchFamily="34" charset="0"/>
              </a:rPr>
              <a:t>What will happen if I miss the bus?</a:t>
            </a:r>
          </a:p>
          <a:p>
            <a:endParaRPr lang="en-GB" dirty="0"/>
          </a:p>
          <a:p>
            <a:pPr marL="0" indent="0">
              <a:buNone/>
            </a:pPr>
            <a:endParaRPr lang="en-GB" dirty="0"/>
          </a:p>
        </p:txBody>
      </p:sp>
    </p:spTree>
    <p:extLst>
      <p:ext uri="{BB962C8B-B14F-4D97-AF65-F5344CB8AC3E}">
        <p14:creationId xmlns:p14="http://schemas.microsoft.com/office/powerpoint/2010/main" val="33453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Q &amp; A session with friends of Manorfield</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731040748"/>
              </p:ext>
            </p:extLst>
          </p:nvPr>
        </p:nvGraphicFramePr>
        <p:xfrm>
          <a:off x="1820242" y="2261863"/>
          <a:ext cx="8128000" cy="3235960"/>
        </p:xfrm>
        <a:graphic>
          <a:graphicData uri="http://schemas.openxmlformats.org/drawingml/2006/table">
            <a:tbl>
              <a:tblPr bandRow="1">
                <a:tableStyleId>{21E4AEA4-8DFA-4A89-87EB-49C32662AFE0}</a:tableStyleId>
              </a:tblPr>
              <a:tblGrid>
                <a:gridCol w="4064000">
                  <a:extLst>
                    <a:ext uri="{9D8B030D-6E8A-4147-A177-3AD203B41FA5}">
                      <a16:colId xmlns:a16="http://schemas.microsoft.com/office/drawing/2014/main" val="742689921"/>
                    </a:ext>
                  </a:extLst>
                </a:gridCol>
                <a:gridCol w="4064000">
                  <a:extLst>
                    <a:ext uri="{9D8B030D-6E8A-4147-A177-3AD203B41FA5}">
                      <a16:colId xmlns:a16="http://schemas.microsoft.com/office/drawing/2014/main" val="3329124870"/>
                    </a:ext>
                  </a:extLst>
                </a:gridCol>
              </a:tblGrid>
              <a:tr h="370840">
                <a:tc>
                  <a:txBody>
                    <a:bodyPr/>
                    <a:lstStyle/>
                    <a:p>
                      <a:r>
                        <a:rPr lang="en-US" dirty="0">
                          <a:latin typeface="Calibri"/>
                        </a:rPr>
                        <a:t>Miss Smith</a:t>
                      </a:r>
                      <a:endParaRPr lang="en-GB" dirty="0">
                        <a:latin typeface="Calibri"/>
                      </a:endParaRPr>
                    </a:p>
                  </a:txBody>
                  <a:tcPr/>
                </a:tc>
                <a:tc>
                  <a:txBody>
                    <a:bodyPr/>
                    <a:lstStyle/>
                    <a:p>
                      <a:r>
                        <a:rPr lang="en-US" dirty="0" err="1">
                          <a:latin typeface="Calibri"/>
                        </a:rPr>
                        <a:t>Lutterworth</a:t>
                      </a:r>
                      <a:r>
                        <a:rPr lang="en-US" dirty="0">
                          <a:latin typeface="Calibri"/>
                        </a:rPr>
                        <a:t> College</a:t>
                      </a:r>
                      <a:endParaRPr lang="en-GB">
                        <a:latin typeface="Calibri"/>
                      </a:endParaRPr>
                    </a:p>
                  </a:txBody>
                  <a:tcPr/>
                </a:tc>
                <a:extLst>
                  <a:ext uri="{0D108BD9-81ED-4DB2-BD59-A6C34878D82A}">
                    <a16:rowId xmlns:a16="http://schemas.microsoft.com/office/drawing/2014/main" val="1744061641"/>
                  </a:ext>
                </a:extLst>
              </a:tr>
              <a:tr h="370840">
                <a:tc>
                  <a:txBody>
                    <a:bodyPr/>
                    <a:lstStyle/>
                    <a:p>
                      <a:r>
                        <a:rPr lang="en-US" dirty="0">
                          <a:latin typeface="Calibri"/>
                        </a:rPr>
                        <a:t>Mrs. Maton Marshall</a:t>
                      </a:r>
                      <a:endParaRPr lang="en-GB">
                        <a:latin typeface="Calibri"/>
                      </a:endParaRPr>
                    </a:p>
                  </a:txBody>
                  <a:tcPr/>
                </a:tc>
                <a:tc>
                  <a:txBody>
                    <a:bodyPr/>
                    <a:lstStyle/>
                    <a:p>
                      <a:r>
                        <a:rPr lang="en-US" dirty="0">
                          <a:latin typeface="Calibri"/>
                        </a:rPr>
                        <a:t>Hinckley Academy</a:t>
                      </a:r>
                      <a:endParaRPr lang="en-GB">
                        <a:latin typeface="Calibri"/>
                      </a:endParaRPr>
                    </a:p>
                  </a:txBody>
                  <a:tcPr/>
                </a:tc>
                <a:extLst>
                  <a:ext uri="{0D108BD9-81ED-4DB2-BD59-A6C34878D82A}">
                    <a16:rowId xmlns:a16="http://schemas.microsoft.com/office/drawing/2014/main" val="2419624771"/>
                  </a:ext>
                </a:extLst>
              </a:tr>
              <a:tr h="370840">
                <a:tc>
                  <a:txBody>
                    <a:bodyPr/>
                    <a:lstStyle/>
                    <a:p>
                      <a:r>
                        <a:rPr lang="en-US" dirty="0">
                          <a:latin typeface="Calibri"/>
                        </a:rPr>
                        <a:t>Mrs. Bullock</a:t>
                      </a:r>
                      <a:endParaRPr lang="en-GB">
                        <a:latin typeface="Calibri"/>
                      </a:endParaRPr>
                    </a:p>
                  </a:txBody>
                  <a:tcPr/>
                </a:tc>
                <a:tc>
                  <a:txBody>
                    <a:bodyPr/>
                    <a:lstStyle/>
                    <a:p>
                      <a:r>
                        <a:rPr lang="en-US" dirty="0">
                          <a:latin typeface="Calibri"/>
                        </a:rPr>
                        <a:t>St Martins Catholic Academy</a:t>
                      </a:r>
                      <a:endParaRPr lang="en-GB">
                        <a:latin typeface="Calibri"/>
                      </a:endParaRPr>
                    </a:p>
                  </a:txBody>
                  <a:tcPr/>
                </a:tc>
                <a:extLst>
                  <a:ext uri="{0D108BD9-81ED-4DB2-BD59-A6C34878D82A}">
                    <a16:rowId xmlns:a16="http://schemas.microsoft.com/office/drawing/2014/main" val="2544663724"/>
                  </a:ext>
                </a:extLst>
              </a:tr>
              <a:tr h="370840">
                <a:tc>
                  <a:txBody>
                    <a:bodyPr/>
                    <a:lstStyle/>
                    <a:p>
                      <a:r>
                        <a:rPr lang="en-US" dirty="0">
                          <a:latin typeface="Calibri"/>
                        </a:rPr>
                        <a:t>Mrs. Stratford</a:t>
                      </a:r>
                      <a:endParaRPr lang="en-GB">
                        <a:latin typeface="Calibri"/>
                      </a:endParaRPr>
                    </a:p>
                  </a:txBody>
                  <a:tcPr/>
                </a:tc>
                <a:tc>
                  <a:txBody>
                    <a:bodyPr/>
                    <a:lstStyle/>
                    <a:p>
                      <a:r>
                        <a:rPr lang="en-US" dirty="0" err="1">
                          <a:latin typeface="Calibri"/>
                        </a:rPr>
                        <a:t>Redmoor</a:t>
                      </a:r>
                      <a:r>
                        <a:rPr lang="en-US" dirty="0">
                          <a:latin typeface="Calibri"/>
                        </a:rPr>
                        <a:t> Academy</a:t>
                      </a:r>
                      <a:r>
                        <a:rPr lang="en-US" baseline="0" dirty="0">
                          <a:latin typeface="Calibri"/>
                        </a:rPr>
                        <a:t> and Brockington College</a:t>
                      </a:r>
                      <a:endParaRPr lang="en-GB">
                        <a:latin typeface="Calibri"/>
                      </a:endParaRPr>
                    </a:p>
                  </a:txBody>
                  <a:tcPr/>
                </a:tc>
                <a:extLst>
                  <a:ext uri="{0D108BD9-81ED-4DB2-BD59-A6C34878D82A}">
                    <a16:rowId xmlns:a16="http://schemas.microsoft.com/office/drawing/2014/main" val="3399465575"/>
                  </a:ext>
                </a:extLst>
              </a:tr>
              <a:tr h="370840">
                <a:tc>
                  <a:txBody>
                    <a:bodyPr/>
                    <a:lstStyle/>
                    <a:p>
                      <a:r>
                        <a:rPr lang="en-US" dirty="0">
                          <a:latin typeface="Calibri"/>
                        </a:rPr>
                        <a:t>Mrs. Bailey</a:t>
                      </a:r>
                      <a:endParaRPr lang="en-GB">
                        <a:latin typeface="Calibri"/>
                      </a:endParaRPr>
                    </a:p>
                  </a:txBody>
                  <a:tcPr/>
                </a:tc>
                <a:tc>
                  <a:txBody>
                    <a:bodyPr/>
                    <a:lstStyle/>
                    <a:p>
                      <a:r>
                        <a:rPr lang="en-US" dirty="0">
                          <a:latin typeface="Calibri"/>
                        </a:rPr>
                        <a:t>Thomas Estley Community College</a:t>
                      </a:r>
                      <a:endParaRPr lang="en-GB">
                        <a:latin typeface="Calibri"/>
                      </a:endParaRPr>
                    </a:p>
                  </a:txBody>
                  <a:tcPr/>
                </a:tc>
                <a:extLst>
                  <a:ext uri="{0D108BD9-81ED-4DB2-BD59-A6C34878D82A}">
                    <a16:rowId xmlns:a16="http://schemas.microsoft.com/office/drawing/2014/main" val="795725507"/>
                  </a:ext>
                </a:extLst>
              </a:tr>
              <a:tr h="370840">
                <a:tc>
                  <a:txBody>
                    <a:bodyPr/>
                    <a:lstStyle/>
                    <a:p>
                      <a:r>
                        <a:rPr lang="en-US" dirty="0">
                          <a:latin typeface="Calibri"/>
                        </a:rPr>
                        <a:t>Mrs. Rogerson</a:t>
                      </a:r>
                      <a:endParaRPr lang="en-GB">
                        <a:latin typeface="Calibri"/>
                      </a:endParaRPr>
                    </a:p>
                  </a:txBody>
                  <a:tcPr/>
                </a:tc>
                <a:tc>
                  <a:txBody>
                    <a:bodyPr/>
                    <a:lstStyle/>
                    <a:p>
                      <a:r>
                        <a:rPr lang="en-US" dirty="0">
                          <a:latin typeface="Calibri"/>
                        </a:rPr>
                        <a:t>Pastoral</a:t>
                      </a:r>
                      <a:r>
                        <a:rPr lang="en-US" baseline="0" dirty="0">
                          <a:latin typeface="Calibri"/>
                        </a:rPr>
                        <a:t> support at Manorfield</a:t>
                      </a:r>
                      <a:endParaRPr lang="en-GB">
                        <a:latin typeface="Calibri"/>
                      </a:endParaRPr>
                    </a:p>
                  </a:txBody>
                  <a:tcPr/>
                </a:tc>
                <a:extLst>
                  <a:ext uri="{0D108BD9-81ED-4DB2-BD59-A6C34878D82A}">
                    <a16:rowId xmlns:a16="http://schemas.microsoft.com/office/drawing/2014/main" val="3585968197"/>
                  </a:ext>
                </a:extLst>
              </a:tr>
              <a:tr h="370840">
                <a:tc>
                  <a:txBody>
                    <a:bodyPr/>
                    <a:lstStyle/>
                    <a:p>
                      <a:r>
                        <a:rPr lang="en-US" dirty="0">
                          <a:latin typeface="Calibri"/>
                        </a:rPr>
                        <a:t>Miss Weed</a:t>
                      </a:r>
                      <a:endParaRPr lang="en-GB">
                        <a:latin typeface="Calibri"/>
                      </a:endParaRPr>
                    </a:p>
                  </a:txBody>
                  <a:tcPr/>
                </a:tc>
                <a:tc>
                  <a:txBody>
                    <a:bodyPr/>
                    <a:lstStyle/>
                    <a:p>
                      <a:r>
                        <a:rPr lang="en-US" dirty="0">
                          <a:latin typeface="Calibri"/>
                        </a:rPr>
                        <a:t>Year 6 teacher at Manorfield </a:t>
                      </a:r>
                      <a:endParaRPr lang="en-GB">
                        <a:latin typeface="Calibri"/>
                      </a:endParaRPr>
                    </a:p>
                  </a:txBody>
                  <a:tcPr/>
                </a:tc>
                <a:extLst>
                  <a:ext uri="{0D108BD9-81ED-4DB2-BD59-A6C34878D82A}">
                    <a16:rowId xmlns:a16="http://schemas.microsoft.com/office/drawing/2014/main" val="1505448504"/>
                  </a:ext>
                </a:extLst>
              </a:tr>
              <a:tr h="370840">
                <a:tc>
                  <a:txBody>
                    <a:bodyPr/>
                    <a:lstStyle/>
                    <a:p>
                      <a:r>
                        <a:rPr lang="en-US" dirty="0">
                          <a:latin typeface="Calibri"/>
                        </a:rPr>
                        <a:t>Mrs. Thompson</a:t>
                      </a:r>
                      <a:endParaRPr lang="en-GB">
                        <a:latin typeface="Calibri"/>
                      </a:endParaRPr>
                    </a:p>
                  </a:txBody>
                  <a:tcPr/>
                </a:tc>
                <a:tc>
                  <a:txBody>
                    <a:bodyPr/>
                    <a:lstStyle/>
                    <a:p>
                      <a:r>
                        <a:rPr lang="en-US" dirty="0">
                          <a:latin typeface="Calibri"/>
                        </a:rPr>
                        <a:t>Deputy and SENCo</a:t>
                      </a:r>
                      <a:r>
                        <a:rPr lang="en-US" baseline="0" dirty="0">
                          <a:latin typeface="Calibri"/>
                        </a:rPr>
                        <a:t> at Manorfield</a:t>
                      </a:r>
                      <a:endParaRPr lang="en-GB">
                        <a:latin typeface="Calibri"/>
                      </a:endParaRPr>
                    </a:p>
                  </a:txBody>
                  <a:tcPr/>
                </a:tc>
                <a:extLst>
                  <a:ext uri="{0D108BD9-81ED-4DB2-BD59-A6C34878D82A}">
                    <a16:rowId xmlns:a16="http://schemas.microsoft.com/office/drawing/2014/main" val="3268304949"/>
                  </a:ext>
                </a:extLst>
              </a:tr>
            </a:tbl>
          </a:graphicData>
        </a:graphic>
      </p:graphicFrame>
    </p:spTree>
    <p:extLst>
      <p:ext uri="{BB962C8B-B14F-4D97-AF65-F5344CB8AC3E}">
        <p14:creationId xmlns:p14="http://schemas.microsoft.com/office/powerpoint/2010/main" val="230622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DA93-CF0D-6FE9-E2FD-1D1989EC2A4A}"/>
              </a:ext>
            </a:extLst>
          </p:cNvPr>
          <p:cNvSpPr>
            <a:spLocks noGrp="1"/>
          </p:cNvSpPr>
          <p:nvPr>
            <p:ph type="title"/>
          </p:nvPr>
        </p:nvSpPr>
        <p:spPr/>
        <p:txBody>
          <a:bodyPr/>
          <a:lstStyle/>
          <a:p>
            <a:pPr algn="ctr"/>
            <a:r>
              <a:rPr lang="en-US" dirty="0"/>
              <a:t>Thank you for coming</a:t>
            </a:r>
          </a:p>
        </p:txBody>
      </p:sp>
      <p:sp>
        <p:nvSpPr>
          <p:cNvPr id="3" name="Content Placeholder 2">
            <a:extLst>
              <a:ext uri="{FF2B5EF4-FFF2-40B4-BE49-F238E27FC236}">
                <a16:creationId xmlns:a16="http://schemas.microsoft.com/office/drawing/2014/main" id="{FA300ECB-CDC1-7C1C-9E8E-D46111C82CFE}"/>
              </a:ext>
            </a:extLst>
          </p:cNvPr>
          <p:cNvSpPr>
            <a:spLocks noGrp="1"/>
          </p:cNvSpPr>
          <p:nvPr>
            <p:ph sz="quarter" idx="13"/>
          </p:nvPr>
        </p:nvSpPr>
        <p:spPr/>
        <p:txBody>
          <a:bodyPr vert="horz" lIns="91440" tIns="45720" rIns="91440" bIns="45720" rtlCol="0" anchor="t">
            <a:normAutofit/>
          </a:bodyPr>
          <a:lstStyle/>
          <a:p>
            <a:pPr marL="0" indent="0" algn="ctr">
              <a:buNone/>
            </a:pPr>
            <a:r>
              <a:rPr lang="en-US" cap="none" dirty="0">
                <a:latin typeface="Calibri"/>
                <a:cs typeface="Calibri"/>
              </a:rPr>
              <a:t>You will receive an evaluation via a Microsoft Form link.  Please do take a minute to complete this and tell us how useful the meeting was and how we can develop it further.</a:t>
            </a:r>
          </a:p>
          <a:p>
            <a:pPr marL="0" indent="0" algn="ctr">
              <a:buNone/>
            </a:pPr>
            <a:r>
              <a:rPr lang="en-US" cap="none" dirty="0">
                <a:latin typeface="Calibri"/>
                <a:cs typeface="Calibri"/>
              </a:rPr>
              <a:t>If you have any further questions, please contact Mrs. Thompson.</a:t>
            </a:r>
          </a:p>
          <a:p>
            <a:pPr marL="0" indent="0" algn="ctr">
              <a:buNone/>
            </a:pPr>
            <a:endParaRPr lang="en-US" cap="none" dirty="0">
              <a:latin typeface="Calibri"/>
              <a:cs typeface="Calibri"/>
            </a:endParaRPr>
          </a:p>
          <a:p>
            <a:pPr marL="0" indent="0" algn="ctr">
              <a:buNone/>
            </a:pPr>
            <a:endParaRPr lang="en-US" cap="none" dirty="0">
              <a:latin typeface="Calibri"/>
              <a:cs typeface="Calibri"/>
            </a:endParaRPr>
          </a:p>
        </p:txBody>
      </p:sp>
      <p:pic>
        <p:nvPicPr>
          <p:cNvPr id="5" name="Picture 5" descr="A picture containing person, outdoor, tree, group&#10;&#10;Description automatically generated">
            <a:extLst>
              <a:ext uri="{FF2B5EF4-FFF2-40B4-BE49-F238E27FC236}">
                <a16:creationId xmlns:a16="http://schemas.microsoft.com/office/drawing/2014/main" id="{6B84A37F-E3F6-E2D3-5306-135ECA20713A}"/>
              </a:ext>
            </a:extLst>
          </p:cNvPr>
          <p:cNvPicPr>
            <a:picLocks noChangeAspect="1"/>
          </p:cNvPicPr>
          <p:nvPr/>
        </p:nvPicPr>
        <p:blipFill>
          <a:blip r:embed="rId2"/>
          <a:stretch>
            <a:fillRect/>
          </a:stretch>
        </p:blipFill>
        <p:spPr>
          <a:xfrm>
            <a:off x="1447800" y="3649675"/>
            <a:ext cx="2743200" cy="1825600"/>
          </a:xfrm>
          <a:prstGeom prst="rect">
            <a:avLst/>
          </a:prstGeom>
        </p:spPr>
      </p:pic>
      <p:pic>
        <p:nvPicPr>
          <p:cNvPr id="6" name="Picture 6" descr="A picture containing person&#10;&#10;Description automatically generated">
            <a:extLst>
              <a:ext uri="{FF2B5EF4-FFF2-40B4-BE49-F238E27FC236}">
                <a16:creationId xmlns:a16="http://schemas.microsoft.com/office/drawing/2014/main" id="{F8242BB9-7BA5-C8E1-78A0-353A489DC899}"/>
              </a:ext>
            </a:extLst>
          </p:cNvPr>
          <p:cNvPicPr>
            <a:picLocks noChangeAspect="1"/>
          </p:cNvPicPr>
          <p:nvPr/>
        </p:nvPicPr>
        <p:blipFill>
          <a:blip r:embed="rId3"/>
          <a:stretch>
            <a:fillRect/>
          </a:stretch>
        </p:blipFill>
        <p:spPr>
          <a:xfrm>
            <a:off x="4514850" y="3648075"/>
            <a:ext cx="2743200" cy="1828800"/>
          </a:xfrm>
          <a:prstGeom prst="rect">
            <a:avLst/>
          </a:prstGeom>
        </p:spPr>
      </p:pic>
      <p:pic>
        <p:nvPicPr>
          <p:cNvPr id="7" name="Picture 7" descr="A picture containing grass, tree, outdoor, park&#10;&#10;Description automatically generated">
            <a:extLst>
              <a:ext uri="{FF2B5EF4-FFF2-40B4-BE49-F238E27FC236}">
                <a16:creationId xmlns:a16="http://schemas.microsoft.com/office/drawing/2014/main" id="{FB9ECA46-D37D-4C82-5933-A6CC36B98D73}"/>
              </a:ext>
            </a:extLst>
          </p:cNvPr>
          <p:cNvPicPr>
            <a:picLocks noChangeAspect="1"/>
          </p:cNvPicPr>
          <p:nvPr/>
        </p:nvPicPr>
        <p:blipFill>
          <a:blip r:embed="rId4"/>
          <a:stretch>
            <a:fillRect/>
          </a:stretch>
        </p:blipFill>
        <p:spPr>
          <a:xfrm>
            <a:off x="7553325" y="3650779"/>
            <a:ext cx="3248025" cy="1823392"/>
          </a:xfrm>
          <a:prstGeom prst="rect">
            <a:avLst/>
          </a:prstGeom>
        </p:spPr>
      </p:pic>
    </p:spTree>
    <p:extLst>
      <p:ext uri="{BB962C8B-B14F-4D97-AF65-F5344CB8AC3E}">
        <p14:creationId xmlns:p14="http://schemas.microsoft.com/office/powerpoint/2010/main" val="66065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hopes for this meeting</a:t>
            </a:r>
            <a:endParaRPr lang="en-GB" dirty="0"/>
          </a:p>
        </p:txBody>
      </p:sp>
      <p:sp>
        <p:nvSpPr>
          <p:cNvPr id="3" name="Content Placeholder 2"/>
          <p:cNvSpPr>
            <a:spLocks noGrp="1"/>
          </p:cNvSpPr>
          <p:nvPr>
            <p:ph sz="quarter" idx="13"/>
          </p:nvPr>
        </p:nvSpPr>
        <p:spPr>
          <a:xfrm>
            <a:off x="685801" y="1667611"/>
            <a:ext cx="10394707" cy="3311189"/>
          </a:xfrm>
        </p:spPr>
        <p:txBody>
          <a:bodyPr>
            <a:normAutofit/>
          </a:bodyPr>
          <a:lstStyle/>
          <a:p>
            <a:r>
              <a:rPr lang="en-US" sz="2400" cap="none" dirty="0">
                <a:latin typeface="Calibri"/>
                <a:cs typeface="Calibri"/>
              </a:rPr>
              <a:t>What does being  ‘</a:t>
            </a:r>
            <a:r>
              <a:rPr lang="en-US" sz="2400" b="1" cap="none" dirty="0">
                <a:latin typeface="Calibri"/>
                <a:cs typeface="Calibri"/>
              </a:rPr>
              <a:t>secondary ready</a:t>
            </a:r>
            <a:r>
              <a:rPr lang="en-US" sz="2400" cap="none" dirty="0">
                <a:latin typeface="Calibri"/>
                <a:cs typeface="Calibri"/>
              </a:rPr>
              <a:t>’ mean?</a:t>
            </a:r>
          </a:p>
          <a:p>
            <a:r>
              <a:rPr lang="en-US" sz="2400" cap="none" dirty="0">
                <a:latin typeface="Calibri" panose="020F0502020204030204" pitchFamily="34" charset="0"/>
                <a:cs typeface="Calibri" panose="020F0502020204030204" pitchFamily="34" charset="0"/>
              </a:rPr>
              <a:t>What can you as parents do to support your children being ‘secondary ready’?</a:t>
            </a:r>
          </a:p>
          <a:p>
            <a:r>
              <a:rPr lang="en-US" sz="2400" cap="none" dirty="0">
                <a:latin typeface="Calibri" panose="020F0502020204030204" pitchFamily="34" charset="0"/>
                <a:cs typeface="Calibri" panose="020F0502020204030204" pitchFamily="34" charset="0"/>
              </a:rPr>
              <a:t>What are school doing to support children being ‘secondary ready’?</a:t>
            </a:r>
          </a:p>
          <a:p>
            <a:r>
              <a:rPr lang="en-US" sz="2400" cap="none" dirty="0">
                <a:latin typeface="Calibri" panose="020F0502020204030204" pitchFamily="34" charset="0"/>
                <a:cs typeface="Calibri" panose="020F0502020204030204" pitchFamily="34" charset="0"/>
              </a:rPr>
              <a:t>Q &amp; A – both general and specific for your child’s secondary school.</a:t>
            </a:r>
            <a:endParaRPr lang="en-GB" sz="24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640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on UP</a:t>
            </a:r>
            <a:endParaRPr lang="en-GB" dirty="0"/>
          </a:p>
        </p:txBody>
      </p:sp>
      <p:sp>
        <p:nvSpPr>
          <p:cNvPr id="3" name="Content Placeholder 2"/>
          <p:cNvSpPr>
            <a:spLocks noGrp="1"/>
          </p:cNvSpPr>
          <p:nvPr>
            <p:ph sz="quarter" idx="13"/>
          </p:nvPr>
        </p:nvSpPr>
        <p:spPr/>
        <p:txBody>
          <a:bodyPr>
            <a:normAutofit fontScale="92500" lnSpcReduction="10000"/>
          </a:bodyPr>
          <a:lstStyle/>
          <a:p>
            <a:pPr marL="0" indent="0">
              <a:buNone/>
            </a:pPr>
            <a:r>
              <a:rPr lang="en-US" cap="none" dirty="0">
                <a:latin typeface="Calibri"/>
                <a:cs typeface="Calibri"/>
              </a:rPr>
              <a:t>Starting secondary school can be daunting.  There are countless new demands on young people as they transition from being the ‘top dogs’ in primary school to the ‘littlest fish’ in the secondary setting; most new year 7 students will be </a:t>
            </a:r>
            <a:r>
              <a:rPr lang="en-US" b="1" cap="none" dirty="0">
                <a:latin typeface="Calibri"/>
                <a:cs typeface="Calibri"/>
              </a:rPr>
              <a:t>navigating an unfamiliar building</a:t>
            </a:r>
            <a:r>
              <a:rPr lang="en-US" cap="none" dirty="0">
                <a:latin typeface="Calibri"/>
                <a:cs typeface="Calibri"/>
              </a:rPr>
              <a:t> , taking </a:t>
            </a:r>
            <a:r>
              <a:rPr lang="en-US" b="1" cap="none" dirty="0">
                <a:latin typeface="Calibri"/>
                <a:cs typeface="Calibri"/>
              </a:rPr>
              <a:t>greater responsibility</a:t>
            </a:r>
            <a:r>
              <a:rPr lang="en-US" cap="none" dirty="0">
                <a:latin typeface="Calibri"/>
                <a:cs typeface="Calibri"/>
              </a:rPr>
              <a:t> for </a:t>
            </a:r>
            <a:r>
              <a:rPr lang="en-US" b="1" cap="none" dirty="0">
                <a:latin typeface="Calibri"/>
                <a:cs typeface="Calibri"/>
              </a:rPr>
              <a:t>managing their time</a:t>
            </a:r>
            <a:r>
              <a:rPr lang="en-US" cap="none" dirty="0">
                <a:latin typeface="Calibri"/>
                <a:cs typeface="Calibri"/>
              </a:rPr>
              <a:t> and perhaps even studying new subjects.</a:t>
            </a:r>
          </a:p>
          <a:p>
            <a:pPr marL="0" indent="0">
              <a:buNone/>
            </a:pPr>
            <a:r>
              <a:rPr lang="en-US" dirty="0">
                <a:hlinkClick r:id="rId3"/>
              </a:rPr>
              <a:t>Favourite things about secondary school</a:t>
            </a:r>
            <a:endParaRPr lang="en-US" dirty="0"/>
          </a:p>
          <a:p>
            <a:pPr marL="0" indent="0">
              <a:buNone/>
            </a:pPr>
            <a:endParaRPr lang="en-GB" cap="none"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723" y="1651379"/>
            <a:ext cx="4978362" cy="3318908"/>
          </a:xfrm>
          <a:prstGeom prst="rect">
            <a:avLst/>
          </a:prstGeom>
        </p:spPr>
      </p:pic>
    </p:spTree>
    <p:extLst>
      <p:ext uri="{BB962C8B-B14F-4D97-AF65-F5344CB8AC3E}">
        <p14:creationId xmlns:p14="http://schemas.microsoft.com/office/powerpoint/2010/main" val="2344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does being ‘secondary ready’ look like?</a:t>
            </a:r>
            <a:endParaRPr lang="en-GB" dirty="0"/>
          </a:p>
        </p:txBody>
      </p:sp>
      <p:sp>
        <p:nvSpPr>
          <p:cNvPr id="3" name="Content Placeholder 2"/>
          <p:cNvSpPr>
            <a:spLocks noGrp="1"/>
          </p:cNvSpPr>
          <p:nvPr>
            <p:ph sz="quarter" idx="13"/>
          </p:nvPr>
        </p:nvSpPr>
        <p:spPr/>
        <p:txBody>
          <a:bodyPr>
            <a:normAutofit fontScale="77500" lnSpcReduction="20000"/>
          </a:bodyPr>
          <a:lstStyle/>
          <a:p>
            <a:r>
              <a:rPr lang="en-US" b="1" cap="none" dirty="0">
                <a:latin typeface="Calibri"/>
                <a:cs typeface="Calibri"/>
              </a:rPr>
              <a:t>Being responsible</a:t>
            </a:r>
            <a:r>
              <a:rPr lang="en-US" cap="none" dirty="0">
                <a:latin typeface="Calibri"/>
                <a:cs typeface="Calibri"/>
              </a:rPr>
              <a:t> and able to look after important items e.g. house key, bus pass, planner</a:t>
            </a:r>
          </a:p>
          <a:p>
            <a:r>
              <a:rPr lang="en-US" cap="none" dirty="0">
                <a:latin typeface="Calibri"/>
                <a:cs typeface="Calibri"/>
              </a:rPr>
              <a:t>Being able to </a:t>
            </a:r>
            <a:r>
              <a:rPr lang="en-US" b="1" cap="none" dirty="0">
                <a:latin typeface="Calibri"/>
                <a:cs typeface="Calibri"/>
              </a:rPr>
              <a:t>read their timetable</a:t>
            </a:r>
            <a:r>
              <a:rPr lang="en-US" cap="none" dirty="0">
                <a:latin typeface="Calibri"/>
                <a:cs typeface="Calibri"/>
              </a:rPr>
              <a:t> and packing their bag accordingly each day</a:t>
            </a:r>
          </a:p>
          <a:p>
            <a:r>
              <a:rPr lang="en-US" cap="none" dirty="0">
                <a:latin typeface="Calibri"/>
                <a:cs typeface="Calibri"/>
              </a:rPr>
              <a:t>Being </a:t>
            </a:r>
            <a:r>
              <a:rPr lang="en-US" b="1" cap="none" dirty="0">
                <a:latin typeface="Calibri"/>
                <a:cs typeface="Calibri"/>
              </a:rPr>
              <a:t>punctual </a:t>
            </a:r>
            <a:r>
              <a:rPr lang="en-US" cap="none" dirty="0">
                <a:latin typeface="Calibri"/>
                <a:cs typeface="Calibri"/>
              </a:rPr>
              <a:t>for school,  lessons, the bus etc.</a:t>
            </a:r>
          </a:p>
          <a:p>
            <a:r>
              <a:rPr lang="en-US" cap="none" dirty="0">
                <a:latin typeface="Calibri"/>
                <a:cs typeface="Calibri"/>
              </a:rPr>
              <a:t>Being able to </a:t>
            </a:r>
            <a:r>
              <a:rPr lang="en-US" b="1" cap="none" dirty="0">
                <a:latin typeface="Calibri"/>
                <a:cs typeface="Calibri"/>
              </a:rPr>
              <a:t>manage their time</a:t>
            </a:r>
            <a:r>
              <a:rPr lang="en-US" cap="none" dirty="0">
                <a:latin typeface="Calibri"/>
                <a:cs typeface="Calibri"/>
              </a:rPr>
              <a:t> to complete homework</a:t>
            </a:r>
          </a:p>
          <a:p>
            <a:r>
              <a:rPr lang="en-US" cap="none" dirty="0">
                <a:latin typeface="Calibri"/>
                <a:cs typeface="Calibri"/>
              </a:rPr>
              <a:t>Being </a:t>
            </a:r>
            <a:r>
              <a:rPr lang="en-US" b="1" cap="none" dirty="0">
                <a:latin typeface="Calibri"/>
                <a:cs typeface="Calibri"/>
              </a:rPr>
              <a:t>tech savvy and safe</a:t>
            </a:r>
          </a:p>
          <a:p>
            <a:pPr marL="0" indent="0" algn="ctr">
              <a:buNone/>
            </a:pPr>
            <a:r>
              <a:rPr lang="en-US" sz="2600" b="1" cap="none" dirty="0">
                <a:latin typeface="Calibri" panose="020F0502020204030204" pitchFamily="34" charset="0"/>
                <a:cs typeface="Calibri" panose="020F0502020204030204" pitchFamily="34" charset="0"/>
              </a:rPr>
              <a:t>This is can all be learnt and </a:t>
            </a:r>
            <a:r>
              <a:rPr lang="en-US" sz="2600" b="1" cap="none" dirty="0" err="1">
                <a:latin typeface="Calibri" panose="020F0502020204030204" pitchFamily="34" charset="0"/>
                <a:cs typeface="Calibri" panose="020F0502020204030204" pitchFamily="34" charset="0"/>
              </a:rPr>
              <a:t>practised</a:t>
            </a:r>
            <a:r>
              <a:rPr lang="en-US" sz="2600" b="1" cap="none" dirty="0">
                <a:latin typeface="Calibri" panose="020F0502020204030204" pitchFamily="34" charset="0"/>
                <a:cs typeface="Calibri" panose="020F0502020204030204" pitchFamily="34" charset="0"/>
              </a:rPr>
              <a:t> – do not panic!</a:t>
            </a:r>
            <a:endParaRPr lang="en-GB" sz="2600" b="1" cap="none" dirty="0">
              <a:latin typeface="Calibri" panose="020F0502020204030204" pitchFamily="34" charset="0"/>
              <a:cs typeface="Calibri" panose="020F0502020204030204" pitchFamily="34" charset="0"/>
            </a:endParaRPr>
          </a:p>
        </p:txBody>
      </p:sp>
      <p:pic>
        <p:nvPicPr>
          <p:cNvPr id="7" name="Content Placeholder 6"/>
          <p:cNvPicPr>
            <a:picLocks noGrp="1" noChangeAspect="1"/>
          </p:cNvPicPr>
          <p:nvPr>
            <p:ph sz="quarter" idx="14"/>
          </p:nvPr>
        </p:nvPicPr>
        <p:blipFill>
          <a:blip r:embed="rId3"/>
          <a:stretch>
            <a:fillRect/>
          </a:stretch>
        </p:blipFill>
        <p:spPr>
          <a:xfrm>
            <a:off x="5994400" y="2109128"/>
            <a:ext cx="5086350" cy="3220768"/>
          </a:xfrm>
          <a:prstGeom prst="rect">
            <a:avLst/>
          </a:prstGeom>
        </p:spPr>
      </p:pic>
    </p:spTree>
    <p:extLst>
      <p:ext uri="{BB962C8B-B14F-4D97-AF65-F5344CB8AC3E}">
        <p14:creationId xmlns:p14="http://schemas.microsoft.com/office/powerpoint/2010/main" val="331069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can you do to help?</a:t>
            </a:r>
            <a:endParaRPr lang="en-GB" dirty="0"/>
          </a:p>
        </p:txBody>
      </p:sp>
      <p:sp>
        <p:nvSpPr>
          <p:cNvPr id="3" name="Content Placeholder 2"/>
          <p:cNvSpPr>
            <a:spLocks noGrp="1"/>
          </p:cNvSpPr>
          <p:nvPr>
            <p:ph sz="quarter" idx="13"/>
          </p:nvPr>
        </p:nvSpPr>
        <p:spPr>
          <a:xfrm>
            <a:off x="685799" y="1843940"/>
            <a:ext cx="6027249" cy="3530645"/>
          </a:xfrm>
        </p:spPr>
        <p:txBody>
          <a:bodyPr>
            <a:noAutofit/>
          </a:bodyPr>
          <a:lstStyle/>
          <a:p>
            <a:r>
              <a:rPr lang="en-US" sz="1600" cap="none" dirty="0">
                <a:latin typeface="Calibri"/>
                <a:cs typeface="Calibri"/>
              </a:rPr>
              <a:t>Help your child </a:t>
            </a:r>
            <a:r>
              <a:rPr lang="en-US" sz="1600" b="1" cap="none" dirty="0">
                <a:latin typeface="Calibri"/>
                <a:cs typeface="Calibri"/>
              </a:rPr>
              <a:t>plan their route</a:t>
            </a:r>
            <a:r>
              <a:rPr lang="en-US" sz="1600" cap="none" dirty="0">
                <a:latin typeface="Calibri"/>
                <a:cs typeface="Calibri"/>
              </a:rPr>
              <a:t> to the bus stop and back, timing it, then practise it regularly to build confidence.</a:t>
            </a:r>
          </a:p>
          <a:p>
            <a:r>
              <a:rPr lang="en-US" sz="1600" b="1" cap="none" dirty="0">
                <a:latin typeface="Calibri"/>
                <a:cs typeface="Calibri"/>
              </a:rPr>
              <a:t>Problem solve with them</a:t>
            </a:r>
            <a:r>
              <a:rPr lang="en-US" sz="1600" cap="none" dirty="0">
                <a:latin typeface="Calibri"/>
                <a:cs typeface="Calibri"/>
              </a:rPr>
              <a:t> – what do they do if: the bus doesn’t turn up; the bus is late; they have no bus pass; they forget their food card or cooking equipment etc.</a:t>
            </a:r>
          </a:p>
          <a:p>
            <a:r>
              <a:rPr lang="en-US" sz="1600" b="1" cap="none" dirty="0">
                <a:latin typeface="Calibri"/>
                <a:cs typeface="Calibri"/>
              </a:rPr>
              <a:t>Pack their bag</a:t>
            </a:r>
            <a:r>
              <a:rPr lang="en-US" sz="1600" cap="none" dirty="0">
                <a:latin typeface="Calibri"/>
                <a:cs typeface="Calibri"/>
              </a:rPr>
              <a:t> with them until they feel confident.</a:t>
            </a:r>
          </a:p>
          <a:p>
            <a:r>
              <a:rPr lang="en-US" sz="1600" b="1" cap="none" dirty="0">
                <a:latin typeface="Calibri"/>
                <a:cs typeface="Calibri"/>
              </a:rPr>
              <a:t>Give guidance/prompts about time management</a:t>
            </a:r>
            <a:r>
              <a:rPr lang="en-US" sz="1600" cap="none" dirty="0">
                <a:latin typeface="Calibri"/>
                <a:cs typeface="Calibri"/>
              </a:rPr>
              <a:t> when doing homework – be warned though! </a:t>
            </a:r>
            <a:endParaRPr lang="en-US" sz="1600" cap="none" dirty="0">
              <a:latin typeface="Calibri" panose="020F0502020204030204" pitchFamily="34" charset="0"/>
              <a:cs typeface="Calibri" panose="020F0502020204030204" pitchFamily="34" charset="0"/>
            </a:endParaRPr>
          </a:p>
          <a:p>
            <a:r>
              <a:rPr lang="en-US" sz="1600" b="1" cap="none" dirty="0">
                <a:latin typeface="Calibri"/>
                <a:cs typeface="Calibri"/>
              </a:rPr>
              <a:t>Help them to know who is there to help in school</a:t>
            </a:r>
            <a:r>
              <a:rPr lang="en-US" sz="1600" cap="none" dirty="0">
                <a:latin typeface="Calibri"/>
                <a:cs typeface="Calibri"/>
              </a:rPr>
              <a:t> – their tutor, the pastoral team, their year head, friends, older siblings etc.</a:t>
            </a:r>
            <a:endParaRPr lang="en-GB" sz="1600" cap="none" dirty="0">
              <a:latin typeface="Calibri"/>
              <a:cs typeface="Calibri"/>
            </a:endParaRPr>
          </a:p>
        </p:txBody>
      </p:sp>
      <p:pic>
        <p:nvPicPr>
          <p:cNvPr id="5" name="Content Placeholder 4"/>
          <p:cNvPicPr>
            <a:picLocks noGrp="1" noChangeAspect="1"/>
          </p:cNvPicPr>
          <p:nvPr>
            <p:ph sz="quarter" idx="14"/>
          </p:nvPr>
        </p:nvPicPr>
        <p:blipFill>
          <a:blip r:embed="rId2"/>
          <a:stretch>
            <a:fillRect/>
          </a:stretch>
        </p:blipFill>
        <p:spPr>
          <a:xfrm>
            <a:off x="6835879" y="2834396"/>
            <a:ext cx="4369634" cy="1549731"/>
          </a:xfrm>
          <a:prstGeom prst="rect">
            <a:avLst/>
          </a:prstGeom>
        </p:spPr>
      </p:pic>
    </p:spTree>
    <p:extLst>
      <p:ext uri="{BB962C8B-B14F-4D97-AF65-F5344CB8AC3E}">
        <p14:creationId xmlns:p14="http://schemas.microsoft.com/office/powerpoint/2010/main" val="270361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 prepared for change</a:t>
            </a:r>
            <a:endParaRPr lang="en-GB" dirty="0"/>
          </a:p>
        </p:txBody>
      </p:sp>
      <p:sp>
        <p:nvSpPr>
          <p:cNvPr id="3" name="Content Placeholder 2"/>
          <p:cNvSpPr>
            <a:spLocks noGrp="1"/>
          </p:cNvSpPr>
          <p:nvPr>
            <p:ph sz="quarter" idx="13"/>
          </p:nvPr>
        </p:nvSpPr>
        <p:spPr>
          <a:xfrm>
            <a:off x="685799" y="1843940"/>
            <a:ext cx="6027249" cy="3530645"/>
          </a:xfrm>
        </p:spPr>
        <p:txBody>
          <a:bodyPr>
            <a:noAutofit/>
          </a:bodyPr>
          <a:lstStyle/>
          <a:p>
            <a:pPr marL="0" indent="0">
              <a:buNone/>
            </a:pPr>
            <a:r>
              <a:rPr lang="en-US" sz="1600" cap="none" dirty="0">
                <a:latin typeface="Calibri"/>
                <a:cs typeface="Calibri"/>
              </a:rPr>
              <a:t>Transitioning from primary to secondary school is particularly significant for children and their families.  Learning about change and how to cope with it will help them with this transition and prepare them for many other changes and challenges they will face in life.</a:t>
            </a:r>
          </a:p>
          <a:p>
            <a:pPr marL="0" indent="0">
              <a:buNone/>
            </a:pPr>
            <a:r>
              <a:rPr lang="en-US" sz="1600" cap="none" dirty="0">
                <a:latin typeface="Calibri" panose="020F0502020204030204" pitchFamily="34" charset="0"/>
                <a:cs typeface="Calibri" panose="020F0502020204030204" pitchFamily="34" charset="0"/>
                <a:hlinkClick r:id="rId2"/>
              </a:rPr>
              <a:t>Young Minds - support for children and parents</a:t>
            </a:r>
            <a:r>
              <a:rPr lang="en-US" sz="1600" cap="none" dirty="0">
                <a:latin typeface="Calibri" panose="020F0502020204030204" pitchFamily="34" charset="0"/>
                <a:cs typeface="Calibri" panose="020F0502020204030204" pitchFamily="34" charset="0"/>
              </a:rPr>
              <a:t> – videos for children and parents about change and transition, advice, support.</a:t>
            </a:r>
          </a:p>
          <a:p>
            <a:pPr marL="0" indent="0">
              <a:buNone/>
            </a:pPr>
            <a:r>
              <a:rPr lang="en-US" sz="1600" cap="none" dirty="0">
                <a:latin typeface="Calibri" panose="020F0502020204030204" pitchFamily="34" charset="0"/>
                <a:cs typeface="Calibri" panose="020F0502020204030204" pitchFamily="34" charset="0"/>
                <a:hlinkClick r:id="rId3"/>
              </a:rPr>
              <a:t>Happy Maps - supporting children going to secondary school</a:t>
            </a:r>
            <a:r>
              <a:rPr lang="en-US" sz="1600" cap="none" dirty="0">
                <a:latin typeface="Calibri" panose="020F0502020204030204" pitchFamily="34" charset="0"/>
                <a:cs typeface="Calibri" panose="020F0502020204030204" pitchFamily="34" charset="0"/>
              </a:rPr>
              <a:t> – advice about parenting teenagers, links to further support –websites, professional bodies, books, further information and support around topics such as anxiety, sleep, anger, low mood.</a:t>
            </a:r>
          </a:p>
        </p:txBody>
      </p:sp>
      <p:pic>
        <p:nvPicPr>
          <p:cNvPr id="7" name="Content Placeholder 6"/>
          <p:cNvPicPr>
            <a:picLocks noGrp="1" noChangeAspect="1"/>
          </p:cNvPicPr>
          <p:nvPr>
            <p:ph sz="quarter" idx="14"/>
          </p:nvPr>
        </p:nvPicPr>
        <p:blipFill>
          <a:blip r:embed="rId4"/>
          <a:stretch>
            <a:fillRect/>
          </a:stretch>
        </p:blipFill>
        <p:spPr>
          <a:xfrm>
            <a:off x="6731000" y="2127885"/>
            <a:ext cx="4351338" cy="2487929"/>
          </a:xfrm>
          <a:prstGeom prst="rect">
            <a:avLst/>
          </a:prstGeom>
        </p:spPr>
      </p:pic>
    </p:spTree>
    <p:extLst>
      <p:ext uri="{BB962C8B-B14F-4D97-AF65-F5344CB8AC3E}">
        <p14:creationId xmlns:p14="http://schemas.microsoft.com/office/powerpoint/2010/main" val="36450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0955" y="345956"/>
            <a:ext cx="11623507" cy="5740945"/>
          </a:xfrm>
          <a:prstGeom prst="rect">
            <a:avLst/>
          </a:prstGeom>
        </p:spPr>
      </p:pic>
    </p:spTree>
    <p:extLst>
      <p:ext uri="{BB962C8B-B14F-4D97-AF65-F5344CB8AC3E}">
        <p14:creationId xmlns:p14="http://schemas.microsoft.com/office/powerpoint/2010/main" val="260144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we doing in school?</a:t>
            </a:r>
            <a:endParaRPr lang="en-GB" dirty="0"/>
          </a:p>
        </p:txBody>
      </p:sp>
      <p:sp>
        <p:nvSpPr>
          <p:cNvPr id="3" name="Content Placeholder 2"/>
          <p:cNvSpPr>
            <a:spLocks noGrp="1"/>
          </p:cNvSpPr>
          <p:nvPr>
            <p:ph sz="quarter" idx="13"/>
          </p:nvPr>
        </p:nvSpPr>
        <p:spPr/>
        <p:txBody>
          <a:bodyPr>
            <a:normAutofit fontScale="92500" lnSpcReduction="20000"/>
          </a:bodyPr>
          <a:lstStyle/>
          <a:p>
            <a:r>
              <a:rPr lang="en-US" cap="none" dirty="0">
                <a:latin typeface="Calibri" panose="020F0502020204030204" pitchFamily="34" charset="0"/>
                <a:cs typeface="Calibri" panose="020F0502020204030204" pitchFamily="34" charset="0"/>
              </a:rPr>
              <a:t>Secondary schools are visiting pupils in school this term and liaising  with staff regarding each child.</a:t>
            </a:r>
          </a:p>
          <a:p>
            <a:r>
              <a:rPr lang="en-US" cap="none" dirty="0">
                <a:latin typeface="Calibri" panose="020F0502020204030204" pitchFamily="34" charset="0"/>
                <a:cs typeface="Calibri" panose="020F0502020204030204" pitchFamily="34" charset="0"/>
              </a:rPr>
              <a:t>Detailed information, where necessary, will be shared with schools to support a smooth transition – academic and pastoral</a:t>
            </a:r>
          </a:p>
          <a:p>
            <a:r>
              <a:rPr lang="en-US" cap="none" dirty="0">
                <a:latin typeface="Calibri" panose="020F0502020204030204" pitchFamily="34" charset="0"/>
                <a:cs typeface="Calibri" panose="020F0502020204030204" pitchFamily="34" charset="0"/>
              </a:rPr>
              <a:t>Year 6 transition project – involving Kate Jackson from Wellbeing Therapy Solutions, Amber Mason – Engagement Activator and Scott Moore from CEL Sports.</a:t>
            </a:r>
            <a:endParaRPr lang="en-GB" cap="none" dirty="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sz="quarter" idx="14"/>
          </p:nvPr>
        </p:nvPicPr>
        <p:blipFill>
          <a:blip r:embed="rId2"/>
          <a:stretch>
            <a:fillRect/>
          </a:stretch>
        </p:blipFill>
        <p:spPr>
          <a:xfrm>
            <a:off x="5996333" y="1843940"/>
            <a:ext cx="5086350" cy="1612745"/>
          </a:xfrm>
          <a:prstGeom prst="rect">
            <a:avLst/>
          </a:prstGeom>
        </p:spPr>
      </p:pic>
      <p:pic>
        <p:nvPicPr>
          <p:cNvPr id="6" name="Picture 5"/>
          <p:cNvPicPr>
            <a:picLocks noChangeAspect="1"/>
          </p:cNvPicPr>
          <p:nvPr/>
        </p:nvPicPr>
        <p:blipFill>
          <a:blip r:embed="rId3"/>
          <a:stretch>
            <a:fillRect/>
          </a:stretch>
        </p:blipFill>
        <p:spPr>
          <a:xfrm>
            <a:off x="5774514" y="3718990"/>
            <a:ext cx="1977414" cy="2292654"/>
          </a:xfrm>
          <a:prstGeom prst="rect">
            <a:avLst/>
          </a:prstGeom>
        </p:spPr>
      </p:pic>
      <p:pic>
        <p:nvPicPr>
          <p:cNvPr id="7" name="Picture 6"/>
          <p:cNvPicPr>
            <a:picLocks noChangeAspect="1"/>
          </p:cNvPicPr>
          <p:nvPr/>
        </p:nvPicPr>
        <p:blipFill>
          <a:blip r:embed="rId4"/>
          <a:stretch>
            <a:fillRect/>
          </a:stretch>
        </p:blipFill>
        <p:spPr>
          <a:xfrm>
            <a:off x="8292651" y="3821887"/>
            <a:ext cx="3007696" cy="1585876"/>
          </a:xfrm>
          <a:prstGeom prst="rect">
            <a:avLst/>
          </a:prstGeom>
        </p:spPr>
      </p:pic>
    </p:spTree>
    <p:extLst>
      <p:ext uri="{BB962C8B-B14F-4D97-AF65-F5344CB8AC3E}">
        <p14:creationId xmlns:p14="http://schemas.microsoft.com/office/powerpoint/2010/main" val="155134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6 transition project</a:t>
            </a:r>
            <a:endParaRPr lang="en-GB" dirty="0"/>
          </a:p>
        </p:txBody>
      </p:sp>
      <p:sp>
        <p:nvSpPr>
          <p:cNvPr id="3" name="Text Placeholder 2"/>
          <p:cNvSpPr>
            <a:spLocks noGrp="1"/>
          </p:cNvSpPr>
          <p:nvPr>
            <p:ph type="body" idx="1"/>
          </p:nvPr>
        </p:nvSpPr>
        <p:spPr/>
        <p:txBody>
          <a:bodyPr/>
          <a:lstStyle/>
          <a:p>
            <a:r>
              <a:rPr lang="en-US" dirty="0"/>
              <a:t>Kate  (OT)</a:t>
            </a:r>
            <a:endParaRPr lang="en-GB" dirty="0"/>
          </a:p>
        </p:txBody>
      </p:sp>
      <p:sp>
        <p:nvSpPr>
          <p:cNvPr id="4" name="Text Placeholder 3"/>
          <p:cNvSpPr>
            <a:spLocks noGrp="1"/>
          </p:cNvSpPr>
          <p:nvPr>
            <p:ph type="body" sz="half" idx="15"/>
          </p:nvPr>
        </p:nvSpPr>
        <p:spPr/>
        <p:txBody>
          <a:bodyPr>
            <a:normAutofit/>
          </a:bodyPr>
          <a:lstStyle/>
          <a:p>
            <a:r>
              <a:rPr lang="en-US" sz="1800" cap="none" dirty="0">
                <a:latin typeface="Calibri" panose="020F0502020204030204" pitchFamily="34" charset="0"/>
                <a:cs typeface="Calibri" panose="020F0502020204030204" pitchFamily="34" charset="0"/>
              </a:rPr>
              <a:t>- Focusing on emotions, helping the children to identify them within themselves, how they may feel or look and strategies that can support children to overcome or manage them.</a:t>
            </a:r>
            <a:endParaRPr lang="en-GB" sz="1800" cap="none" dirty="0">
              <a:latin typeface="Calibri" panose="020F0502020204030204" pitchFamily="34" charset="0"/>
              <a:cs typeface="Calibri" panose="020F0502020204030204" pitchFamily="34" charset="0"/>
            </a:endParaRPr>
          </a:p>
        </p:txBody>
      </p:sp>
      <p:sp>
        <p:nvSpPr>
          <p:cNvPr id="5" name="Text Placeholder 4"/>
          <p:cNvSpPr>
            <a:spLocks noGrp="1"/>
          </p:cNvSpPr>
          <p:nvPr>
            <p:ph type="body" sz="quarter" idx="3"/>
          </p:nvPr>
        </p:nvSpPr>
        <p:spPr/>
        <p:txBody>
          <a:bodyPr/>
          <a:lstStyle/>
          <a:p>
            <a:r>
              <a:rPr lang="en-US" dirty="0"/>
              <a:t>Amber </a:t>
            </a:r>
            <a:endParaRPr lang="en-GB" dirty="0"/>
          </a:p>
        </p:txBody>
      </p:sp>
      <p:sp>
        <p:nvSpPr>
          <p:cNvPr id="6" name="Text Placeholder 5"/>
          <p:cNvSpPr>
            <a:spLocks noGrp="1"/>
          </p:cNvSpPr>
          <p:nvPr>
            <p:ph type="body" sz="half" idx="16"/>
          </p:nvPr>
        </p:nvSpPr>
        <p:spPr/>
        <p:txBody>
          <a:bodyPr>
            <a:normAutofit/>
          </a:bodyPr>
          <a:lstStyle/>
          <a:p>
            <a:r>
              <a:rPr lang="en-US" sz="1800" cap="none" dirty="0">
                <a:latin typeface="Calibri" panose="020F0502020204030204" pitchFamily="34" charset="0"/>
                <a:cs typeface="Calibri" panose="020F0502020204030204" pitchFamily="34" charset="0"/>
              </a:rPr>
              <a:t>- </a:t>
            </a:r>
            <a:r>
              <a:rPr lang="en-US" sz="1600" cap="none" dirty="0">
                <a:latin typeface="Calibri" panose="020F0502020204030204" pitchFamily="34" charset="0"/>
                <a:cs typeface="Calibri" panose="020F0502020204030204" pitchFamily="34" charset="0"/>
              </a:rPr>
              <a:t>Teaching children how journaling can support children in processing information, identifying and talking through in a private space concerns, worries but also importantly, celebrating successes and things they are proud of.</a:t>
            </a:r>
            <a:endParaRPr lang="en-GB" sz="1600" cap="none" dirty="0">
              <a:latin typeface="Calibri" panose="020F0502020204030204" pitchFamily="34" charset="0"/>
              <a:cs typeface="Calibri" panose="020F0502020204030204" pitchFamily="34" charset="0"/>
            </a:endParaRPr>
          </a:p>
        </p:txBody>
      </p:sp>
      <p:sp>
        <p:nvSpPr>
          <p:cNvPr id="7" name="Text Placeholder 6"/>
          <p:cNvSpPr>
            <a:spLocks noGrp="1"/>
          </p:cNvSpPr>
          <p:nvPr>
            <p:ph type="body" sz="quarter" idx="13"/>
          </p:nvPr>
        </p:nvSpPr>
        <p:spPr/>
        <p:txBody>
          <a:bodyPr/>
          <a:lstStyle/>
          <a:p>
            <a:r>
              <a:rPr lang="en-US" dirty="0"/>
              <a:t>Scott </a:t>
            </a:r>
            <a:endParaRPr lang="en-GB" dirty="0"/>
          </a:p>
        </p:txBody>
      </p:sp>
      <p:sp>
        <p:nvSpPr>
          <p:cNvPr id="8" name="Text Placeholder 7"/>
          <p:cNvSpPr>
            <a:spLocks noGrp="1"/>
          </p:cNvSpPr>
          <p:nvPr>
            <p:ph type="body" sz="half" idx="17"/>
          </p:nvPr>
        </p:nvSpPr>
        <p:spPr/>
        <p:txBody>
          <a:bodyPr/>
          <a:lstStyle/>
          <a:p>
            <a:r>
              <a:rPr lang="en-US" dirty="0"/>
              <a:t>-</a:t>
            </a:r>
            <a:r>
              <a:rPr lang="en-US" sz="2000" cap="none" dirty="0">
                <a:latin typeface="Calibri" panose="020F0502020204030204" pitchFamily="34" charset="0"/>
                <a:cs typeface="Calibri" panose="020F0502020204030204" pitchFamily="34" charset="0"/>
              </a:rPr>
              <a:t> Teaching skills such as teamwork, resilience and perseverance through sport and physical activity.</a:t>
            </a:r>
            <a:endParaRPr lang="en-GB" sz="2000" cap="none"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a:stretch>
            <a:fillRect/>
          </a:stretch>
        </p:blipFill>
        <p:spPr>
          <a:xfrm>
            <a:off x="4670211" y="4803245"/>
            <a:ext cx="6889444" cy="1373234"/>
          </a:xfrm>
          <a:prstGeom prst="rect">
            <a:avLst/>
          </a:prstGeom>
        </p:spPr>
      </p:pic>
      <p:pic>
        <p:nvPicPr>
          <p:cNvPr id="10" name="Picture 9"/>
          <p:cNvPicPr>
            <a:picLocks noChangeAspect="1"/>
          </p:cNvPicPr>
          <p:nvPr/>
        </p:nvPicPr>
        <p:blipFill>
          <a:blip r:embed="rId3"/>
          <a:stretch>
            <a:fillRect/>
          </a:stretch>
        </p:blipFill>
        <p:spPr>
          <a:xfrm>
            <a:off x="365363" y="5547914"/>
            <a:ext cx="4738900" cy="792153"/>
          </a:xfrm>
          <a:prstGeom prst="rect">
            <a:avLst/>
          </a:prstGeom>
        </p:spPr>
      </p:pic>
    </p:spTree>
    <p:extLst>
      <p:ext uri="{BB962C8B-B14F-4D97-AF65-F5344CB8AC3E}">
        <p14:creationId xmlns:p14="http://schemas.microsoft.com/office/powerpoint/2010/main" val="9823972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a4fa83b-0a2c-4e32-bec6-dcb5dc5b57b6" xsi:nil="true"/>
    <lcf76f155ced4ddcb4097134ff3c332f xmlns="471e4baf-182d-4ff5-ae28-bae5068ffd5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FA330E91D0B74FAFE08164C64B80F7" ma:contentTypeVersion="16" ma:contentTypeDescription="Create a new document." ma:contentTypeScope="" ma:versionID="8efea694394b541ed34c8d718e1b8b10">
  <xsd:schema xmlns:xsd="http://www.w3.org/2001/XMLSchema" xmlns:xs="http://www.w3.org/2001/XMLSchema" xmlns:p="http://schemas.microsoft.com/office/2006/metadata/properties" xmlns:ns2="471e4baf-182d-4ff5-ae28-bae5068ffd52" xmlns:ns3="7a4fa83b-0a2c-4e32-bec6-dcb5dc5b57b6" targetNamespace="http://schemas.microsoft.com/office/2006/metadata/properties" ma:root="true" ma:fieldsID="cc56c9ac3a93879b0e20cbd386c0f3f3" ns2:_="" ns3:_="">
    <xsd:import namespace="471e4baf-182d-4ff5-ae28-bae5068ffd52"/>
    <xsd:import namespace="7a4fa83b-0a2c-4e32-bec6-dcb5dc5b57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1e4baf-182d-4ff5-ae28-bae5068ffd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0bc1fa-c77c-4e0c-a78f-556eedb9ee5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4fa83b-0a2c-4e32-bec6-dcb5dc5b57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17c602-2715-458a-a530-e00cd0fe47ab}" ma:internalName="TaxCatchAll" ma:showField="CatchAllData" ma:web="7a4fa83b-0a2c-4e32-bec6-dcb5dc5b57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4D30D1-F8D1-4D60-9E0E-B98BA81737FD}">
  <ds:schemaRefs>
    <ds:schemaRef ds:uri="http://schemas.microsoft.com/sharepoint/v3/contenttype/forms"/>
  </ds:schemaRefs>
</ds:datastoreItem>
</file>

<file path=customXml/itemProps2.xml><?xml version="1.0" encoding="utf-8"?>
<ds:datastoreItem xmlns:ds="http://schemas.openxmlformats.org/officeDocument/2006/customXml" ds:itemID="{D73479C4-8515-49B8-8E78-64F1E1F809FF}">
  <ds:schemaRefs>
    <ds:schemaRef ds:uri="http://schemas.microsoft.com/office/2006/documentManagement/types"/>
    <ds:schemaRef ds:uri="471e4baf-182d-4ff5-ae28-bae5068ffd52"/>
    <ds:schemaRef ds:uri="http://purl.org/dc/elements/1.1/"/>
    <ds:schemaRef ds:uri="http://schemas.microsoft.com/office/infopath/2007/PartnerControls"/>
    <ds:schemaRef ds:uri="7a4fa83b-0a2c-4e32-bec6-dcb5dc5b57b6"/>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657FF16-B6B5-4F12-B9CF-3651A1E3DC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1e4baf-182d-4ff5-ae28-bae5068ffd52"/>
    <ds:schemaRef ds:uri="7a4fa83b-0a2c-4e32-bec6-dcb5dc5b57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Main Event</Template>
  <TotalTime>321</TotalTime>
  <Words>591</Words>
  <Application>Microsoft Office PowerPoint</Application>
  <PresentationFormat>Widescreen</PresentationFormat>
  <Paragraphs>87</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Impact</vt:lpstr>
      <vt:lpstr>Main Event</vt:lpstr>
      <vt:lpstr>Year 6 transition meeting</vt:lpstr>
      <vt:lpstr>Our hopes for this meeting</vt:lpstr>
      <vt:lpstr>Moving on UP</vt:lpstr>
      <vt:lpstr>What does being ‘secondary ready’ look like?</vt:lpstr>
      <vt:lpstr>What can you do to help?</vt:lpstr>
      <vt:lpstr>Be prepared for change</vt:lpstr>
      <vt:lpstr>PowerPoint Presentation</vt:lpstr>
      <vt:lpstr>What are we doing in school?</vt:lpstr>
      <vt:lpstr>Year 6 transition project</vt:lpstr>
      <vt:lpstr>Q &amp; A session</vt:lpstr>
      <vt:lpstr>Q &amp; A session with friends of Manorfield</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transition meeting</dc:title>
  <dc:creator>Ellen Thompson</dc:creator>
  <cp:lastModifiedBy>Ellen Thompson</cp:lastModifiedBy>
  <cp:revision>111</cp:revision>
  <dcterms:created xsi:type="dcterms:W3CDTF">2022-06-05T07:49:53Z</dcterms:created>
  <dcterms:modified xsi:type="dcterms:W3CDTF">2022-06-09T14:02:18Z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0x0101007FFA330E91D0B74FAFE08164C64B80F7</vt:lpwstr>
  </property>
  <property fmtid="{D5CDD505-2E9C-101B-9397-08002B2CF9AE}" pid="3" name="MediaServiceImageTags">
    <vt:lpwstr/>
  </property>
</Properties>
</file>